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61" r:id="rId4"/>
    <p:sldId id="259" r:id="rId5"/>
    <p:sldId id="282" r:id="rId6"/>
    <p:sldId id="262" r:id="rId7"/>
    <p:sldId id="267" r:id="rId8"/>
    <p:sldId id="266" r:id="rId9"/>
    <p:sldId id="263" r:id="rId10"/>
    <p:sldId id="283" r:id="rId11"/>
    <p:sldId id="284" r:id="rId12"/>
    <p:sldId id="265" r:id="rId13"/>
    <p:sldId id="285" r:id="rId14"/>
    <p:sldId id="287" r:id="rId15"/>
    <p:sldId id="286" r:id="rId16"/>
    <p:sldId id="269" r:id="rId17"/>
    <p:sldId id="270" r:id="rId18"/>
    <p:sldId id="288" r:id="rId19"/>
    <p:sldId id="289" r:id="rId20"/>
    <p:sldId id="290" r:id="rId21"/>
    <p:sldId id="291" r:id="rId22"/>
    <p:sldId id="292" r:id="rId23"/>
    <p:sldId id="293" r:id="rId24"/>
    <p:sldId id="274" r:id="rId25"/>
    <p:sldId id="296" r:id="rId26"/>
    <p:sldId id="260" r:id="rId27"/>
    <p:sldId id="29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1880" autoAdjust="0"/>
  </p:normalViewPr>
  <p:slideViewPr>
    <p:cSldViewPr snapToGrid="0">
      <p:cViewPr varScale="1">
        <p:scale>
          <a:sx n="91" d="100"/>
          <a:sy n="91" d="100"/>
        </p:scale>
        <p:origin x="109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B5D6C-2D12-4DAA-A072-7CFAFDAE0A7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F7924-3C7A-4100-B40B-833AE173A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0.3 cases per million in children</a:t>
            </a:r>
          </a:p>
          <a:p>
            <a:r>
              <a:rPr lang="en-US" dirty="0" smtClean="0"/>
              <a:t>4.6</a:t>
            </a:r>
            <a:r>
              <a:rPr lang="en-US" baseline="0" dirty="0" smtClean="0"/>
              <a:t> cases per million in adolescents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924-3C7A-4100-B40B-833AE173A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35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9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8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3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E6791-4F5D-4E2C-BB04-7544275F67E2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503F-78EE-491B-91A3-C1EEAC992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ggplot2/versions/3.0.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portfolio/ggplot2-packag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5" y="1444828"/>
            <a:ext cx="8849271" cy="39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53449"/>
            <a:ext cx="7886700" cy="132914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Minard’s</a:t>
            </a:r>
            <a:r>
              <a:rPr lang="en-US" dirty="0" smtClean="0"/>
              <a:t> 1869 diagram of Napoleonic France’s invasion of Russia </a:t>
            </a:r>
          </a:p>
          <a:p>
            <a:pPr lvl="1"/>
            <a:r>
              <a:rPr lang="en-US" dirty="0" smtClean="0"/>
              <a:t>Line width indicates size of army</a:t>
            </a:r>
          </a:p>
          <a:p>
            <a:pPr lvl="1"/>
            <a:r>
              <a:rPr lang="en-US" dirty="0" smtClean="0"/>
              <a:t>Color indicates army’s course to and from </a:t>
            </a:r>
            <a:r>
              <a:rPr lang="en-US" dirty="0"/>
              <a:t>R</a:t>
            </a:r>
            <a:r>
              <a:rPr lang="en-US" dirty="0" smtClean="0"/>
              <a:t>ussia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0" y="1690689"/>
            <a:ext cx="7363340" cy="349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Data </a:t>
            </a:r>
            <a:r>
              <a:rPr lang="en-US" sz="3400" dirty="0"/>
              <a:t>V</a:t>
            </a:r>
            <a:r>
              <a:rPr lang="en-US" sz="3400" dirty="0" smtClean="0"/>
              <a:t>isualization Allows Researchers to Visually Present Data</a:t>
            </a:r>
            <a:endParaRPr lang="en-US" sz="3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visualizations should:</a:t>
            </a:r>
          </a:p>
          <a:p>
            <a:pPr lvl="1"/>
            <a:r>
              <a:rPr lang="en-US" dirty="0" smtClean="0"/>
              <a:t>Show the data</a:t>
            </a:r>
          </a:p>
          <a:p>
            <a:pPr lvl="1"/>
            <a:r>
              <a:rPr lang="en-US" dirty="0" smtClean="0"/>
              <a:t>Avoid distorting the data</a:t>
            </a:r>
          </a:p>
          <a:p>
            <a:pPr lvl="1"/>
            <a:r>
              <a:rPr lang="en-US" dirty="0" smtClean="0"/>
              <a:t>Present many numbers in a small space</a:t>
            </a:r>
          </a:p>
          <a:p>
            <a:pPr lvl="1"/>
            <a:r>
              <a:rPr lang="en-US" dirty="0" smtClean="0"/>
              <a:t>Make large data sets coherent</a:t>
            </a:r>
          </a:p>
          <a:p>
            <a:pPr lvl="1"/>
            <a:r>
              <a:rPr lang="en-US" dirty="0" smtClean="0"/>
              <a:t>Serve a reasonably clear purpose</a:t>
            </a:r>
          </a:p>
          <a:p>
            <a:pPr lvl="1"/>
            <a:r>
              <a:rPr lang="en-US" dirty="0" smtClean="0"/>
              <a:t>Be closely integrated with the statistical and verbal descriptions of a data set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0777"/>
            <a:ext cx="57252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https://en.wikipedia.org/wiki/Data_visualization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1956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Base Graphics </a:t>
            </a:r>
            <a:r>
              <a:rPr lang="en-US" dirty="0"/>
              <a:t>V</a:t>
            </a:r>
            <a:r>
              <a:rPr lang="en-US" dirty="0" smtClean="0"/>
              <a:t>ersus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comes with “base graphics” built in to support commonly used data visualizations</a:t>
            </a:r>
          </a:p>
          <a:p>
            <a:r>
              <a:rPr lang="en-US" dirty="0" smtClean="0"/>
              <a:t>Today we will focus on using an alternative data visualization framework called ggplot2</a:t>
            </a:r>
          </a:p>
          <a:p>
            <a:r>
              <a:rPr lang="en-US" dirty="0" smtClean="0"/>
              <a:t>ggplot2 is an external package that must be downloaded, installed, and loaded with the library command</a:t>
            </a:r>
            <a:endParaRPr lang="en-US" dirty="0"/>
          </a:p>
          <a:p>
            <a:r>
              <a:rPr lang="en-US" dirty="0" smtClean="0"/>
              <a:t>A common practice is to use ggplot2 to construct publication quality graphs but still use base graphics to quickly visualize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83861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https://flowingdata.com/2016/03/22/comparing-ggplot2-and-r-base-graphics/</a:t>
            </a:r>
          </a:p>
        </p:txBody>
      </p:sp>
    </p:spTree>
    <p:extLst>
      <p:ext uri="{BB962C8B-B14F-4D97-AF65-F5344CB8AC3E}">
        <p14:creationId xmlns:p14="http://schemas.microsoft.com/office/powerpoint/2010/main" val="39978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40254"/>
          <a:stretch/>
        </p:blipFill>
        <p:spPr>
          <a:xfrm>
            <a:off x="26910" y="6909"/>
            <a:ext cx="9108852" cy="6817616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986" y="365126"/>
            <a:ext cx="78867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ggplot2</a:t>
            </a:r>
            <a:endParaRPr lang="en-US" sz="6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0" y="1690689"/>
            <a:ext cx="8847438" cy="3902037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ggplot2 is an R data visualization package created by Hadley Wickham</a:t>
            </a:r>
          </a:p>
          <a:p>
            <a:pPr lvl="1"/>
            <a:r>
              <a:rPr lang="en-US" sz="3200" dirty="0"/>
              <a:t>One of the most popular R packages</a:t>
            </a:r>
          </a:p>
          <a:p>
            <a:pPr lvl="1"/>
            <a:r>
              <a:rPr lang="en-US" sz="3200" dirty="0" smtClean="0"/>
              <a:t>Breaks </a:t>
            </a:r>
            <a:r>
              <a:rPr lang="en-US" sz="3200" dirty="0"/>
              <a:t>up graphs construction into </a:t>
            </a:r>
            <a:r>
              <a:rPr lang="en-US" sz="3200" dirty="0" smtClean="0"/>
              <a:t>additive functions called layers</a:t>
            </a:r>
            <a:endParaRPr lang="en-US" sz="3200" dirty="0"/>
          </a:p>
          <a:p>
            <a:r>
              <a:rPr lang="en-US" sz="3200" dirty="0"/>
              <a:t>ggplot2 </a:t>
            </a:r>
            <a:r>
              <a:rPr lang="en-US" sz="3200" dirty="0" smtClean="0"/>
              <a:t>documentation and cheat </a:t>
            </a:r>
            <a:r>
              <a:rPr lang="en-US" sz="3200" dirty="0"/>
              <a:t>sheet: </a:t>
            </a: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www.rdocumentation.org/packages/ggplot2/versions/3.0.0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64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92580" y="1379225"/>
            <a:ext cx="3403013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err="1"/>
              <a:t>inFile</a:t>
            </a:r>
            <a:r>
              <a:rPr lang="en-US" dirty="0"/>
              <a:t> = </a:t>
            </a:r>
            <a:r>
              <a:rPr lang="en-US" dirty="0" smtClean="0"/>
              <a:t>‘data.txt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/>
              <a:t>read.delim</a:t>
            </a:r>
            <a:r>
              <a:rPr lang="en-US" dirty="0"/>
              <a:t>(</a:t>
            </a:r>
            <a:r>
              <a:rPr lang="en-US" dirty="0" err="1"/>
              <a:t>inFile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 smtClean="0"/>
              <a:t>ggsave</a:t>
            </a:r>
            <a:r>
              <a:rPr lang="en-US" dirty="0" smtClean="0"/>
              <a:t>(‘histogram.png</a:t>
            </a:r>
            <a:r>
              <a:rPr lang="en-US" dirty="0"/>
              <a:t>')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6359" y="4082716"/>
            <a:ext cx="2336952" cy="5573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Visualization with ggplot2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037943" cy="47801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ggplot2 visualization function calls consist of several basic components: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ggplot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geom_XXX</a:t>
            </a:r>
            <a:r>
              <a:rPr lang="en-US" dirty="0" smtClean="0"/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optional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ggsave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Multiple function calls are combined together using “layers”</a:t>
            </a:r>
          </a:p>
          <a:p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dirty="0" err="1" smtClean="0"/>
              <a:t>thetic</a:t>
            </a:r>
            <a:r>
              <a:rPr lang="en-US" dirty="0" smtClean="0"/>
              <a:t>) functions are used to map input data to plot features (e.g. x axis, y axis, colors)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96359" y="2924503"/>
            <a:ext cx="2302790" cy="59200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940269" y="3389586"/>
            <a:ext cx="1846458" cy="37342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1970" y="2847179"/>
            <a:ext cx="189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nput data frame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959642" y="3031845"/>
            <a:ext cx="1602328" cy="35774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66337" y="4593007"/>
            <a:ext cx="15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aesthetic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 flipV="1">
            <a:off x="7098346" y="3641558"/>
            <a:ext cx="967991" cy="11361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Data Using Histograms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092" y="1825625"/>
            <a:ext cx="45390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histogram</a:t>
            </a:r>
            <a:r>
              <a:rPr lang="en-US" dirty="0"/>
              <a:t>: a type of bar graph visualization in which data measurements are counted based on value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discrete</a:t>
            </a:r>
            <a:r>
              <a:rPr lang="en-US" dirty="0"/>
              <a:t> measures it shows the frequency of values in each category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b="1" dirty="0"/>
              <a:t>continuous</a:t>
            </a:r>
            <a:r>
              <a:rPr lang="en-US" dirty="0"/>
              <a:t> measure it shows the frequency of values occurring in small intervals covering the whole range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72" y="2408402"/>
            <a:ext cx="4588283" cy="2043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9137" y="2088800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Pedersen Gene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Basic Histogram </a:t>
            </a:r>
            <a:r>
              <a:rPr lang="en-US" dirty="0"/>
              <a:t>Using 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924" y="2322297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log2RPKM))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geom_histogram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</a:t>
            </a:r>
            <a:r>
              <a:rPr lang="en-US" dirty="0" smtClean="0"/>
              <a:t>'histogram1.png</a:t>
            </a:r>
            <a:r>
              <a:rPr lang="en-US" dirty="0"/>
              <a:t>')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2530954"/>
            <a:ext cx="4033152" cy="1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histogram using the code from the previous page and update your visualization to: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color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geom_histogram</a:t>
            </a:r>
            <a:endParaRPr lang="en-US" dirty="0" smtClean="0"/>
          </a:p>
          <a:p>
            <a:pPr lvl="1"/>
            <a:r>
              <a:rPr lang="en-US" dirty="0" smtClean="0"/>
              <a:t>HINT: fill = “blue”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the image width and height to be 5 inches</a:t>
            </a:r>
          </a:p>
          <a:p>
            <a:pPr lvl="1"/>
            <a:r>
              <a:rPr lang="en-US" dirty="0" smtClean="0"/>
              <a:t>HINT: ?</a:t>
            </a:r>
            <a:r>
              <a:rPr lang="en-US" dirty="0" err="1" smtClean="0"/>
              <a:t>ggsave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HINT: height = 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Adjust the number of bins to 100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93" y="2312254"/>
            <a:ext cx="2971804" cy="2971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9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32" y="3670551"/>
            <a:ext cx="5061911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Update your histogram visualization to facet on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330" y="5682747"/>
            <a:ext cx="4881813" cy="11760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</a:t>
            </a:r>
            <a:r>
              <a:rPr lang="en-US" dirty="0" err="1" smtClean="0"/>
              <a:t>facet_wrap</a:t>
            </a:r>
            <a:r>
              <a:rPr lang="en-US" dirty="0" smtClean="0"/>
              <a:t>() layer</a:t>
            </a:r>
          </a:p>
          <a:p>
            <a:pPr lvl="1"/>
            <a:r>
              <a:rPr lang="en-US" dirty="0" smtClean="0"/>
              <a:t>HINT: 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facet_wrap</a:t>
            </a:r>
            <a:r>
              <a:rPr lang="en-US" dirty="0" smtClean="0"/>
              <a:t>(~sample)</a:t>
            </a:r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43" y="2494547"/>
            <a:ext cx="3554078" cy="355407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Create Sub-plots Using Facets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0421" y="1825624"/>
            <a:ext cx="5061283" cy="209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Sub-plots can easily be created using facet layers:</a:t>
            </a:r>
          </a:p>
          <a:p>
            <a:pPr lvl="1"/>
            <a:r>
              <a:rPr lang="en-US" dirty="0" err="1" smtClean="0"/>
              <a:t>facet_wrap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facet_grid</a:t>
            </a:r>
            <a:r>
              <a:rPr lang="en-US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290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Using Boxplots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89716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boxplot</a:t>
            </a:r>
            <a:r>
              <a:rPr lang="en-US" dirty="0"/>
              <a:t>: graphically represents data distributions using quartiles</a:t>
            </a:r>
          </a:p>
          <a:p>
            <a:r>
              <a:rPr lang="en-US" u="sng" dirty="0"/>
              <a:t>box-and-whisker plot</a:t>
            </a:r>
            <a:r>
              <a:rPr lang="en-US" dirty="0"/>
              <a:t>: includes boxplots with lines extending from boxes to indicate variability outside the upper and lower quartiles</a:t>
            </a:r>
          </a:p>
          <a:p>
            <a:endParaRPr lang="en-US" dirty="0"/>
          </a:p>
          <a:p>
            <a:r>
              <a:rPr lang="en-US" dirty="0"/>
              <a:t>Why it is useful?</a:t>
            </a:r>
          </a:p>
          <a:p>
            <a:pPr lvl="1"/>
            <a:r>
              <a:rPr lang="en-US" dirty="0"/>
              <a:t>Summarize the main characteristics of the data: Mean/median, quartile, spread, symmetry and outliers.</a:t>
            </a:r>
          </a:p>
          <a:p>
            <a:pPr lvl="1"/>
            <a:r>
              <a:rPr lang="en-US" dirty="0"/>
              <a:t>Efficient – less complicated than histogram</a:t>
            </a:r>
          </a:p>
          <a:p>
            <a:pPr lvl="1"/>
            <a:r>
              <a:rPr lang="en-US" dirty="0"/>
              <a:t>Allows us to represent multiple data distributions in the same graph</a:t>
            </a:r>
          </a:p>
          <a:p>
            <a:endParaRPr lang="en-US" dirty="0"/>
          </a:p>
        </p:txBody>
      </p:sp>
      <p:pic>
        <p:nvPicPr>
          <p:cNvPr id="4" name="Picture 2" descr="http://www.physics.csbsju.edu/stats/simple.box.def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53" y="2149821"/>
            <a:ext cx="2977247" cy="302632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9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167"/>
            <a:ext cx="7772400" cy="322279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DCMB </a:t>
            </a:r>
            <a:r>
              <a:rPr lang="en-US" sz="4400" dirty="0" err="1" smtClean="0"/>
              <a:t>BioComputing</a:t>
            </a:r>
            <a:r>
              <a:rPr lang="en-US" sz="4400" dirty="0" smtClean="0"/>
              <a:t> </a:t>
            </a:r>
            <a:r>
              <a:rPr lang="en-US" sz="4400" dirty="0" err="1" smtClean="0"/>
              <a:t>BootCamp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Day 3, Lecture 3:</a:t>
            </a:r>
            <a:br>
              <a:rPr lang="en-US" sz="4400" dirty="0" smtClean="0"/>
            </a:br>
            <a:r>
              <a:rPr lang="en-US" sz="4400" b="1" dirty="0" smtClean="0"/>
              <a:t>Data Exploration and Visualization in R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Armand Bankhead</a:t>
            </a:r>
          </a:p>
          <a:p>
            <a:r>
              <a:rPr lang="en-US" dirty="0"/>
              <a:t>b</a:t>
            </a:r>
            <a:r>
              <a:rPr lang="en-US" dirty="0" smtClean="0"/>
              <a:t>ankhead@umich.edu</a:t>
            </a:r>
          </a:p>
          <a:p>
            <a:r>
              <a:rPr lang="en-US" dirty="0" smtClean="0"/>
              <a:t>8/22/2018</a:t>
            </a:r>
            <a:endParaRPr lang="en-US" dirty="0"/>
          </a:p>
        </p:txBody>
      </p:sp>
      <p:pic>
        <p:nvPicPr>
          <p:cNvPr id="1026" name="Picture 2" descr="R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05" y="4940847"/>
            <a:ext cx="20955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2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5" y="0"/>
            <a:ext cx="7886700" cy="1325563"/>
          </a:xfrm>
        </p:spPr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Boxplot Using ggplot2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13045" y="1325563"/>
            <a:ext cx="4717910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inFile1 </a:t>
            </a:r>
            <a:r>
              <a:rPr lang="en-US" dirty="0"/>
              <a:t>= </a:t>
            </a:r>
            <a:r>
              <a:rPr lang="en-US" dirty="0" smtClean="0"/>
              <a:t>'pedersenLog2RPKM20180817.txt</a:t>
            </a:r>
            <a:r>
              <a:rPr lang="en-US" dirty="0"/>
              <a:t>'</a:t>
            </a:r>
          </a:p>
          <a:p>
            <a:r>
              <a:rPr lang="en-US" dirty="0"/>
              <a:t>data1 = </a:t>
            </a:r>
            <a:r>
              <a:rPr lang="en-US" dirty="0" err="1" smtClean="0"/>
              <a:t>read.delim</a:t>
            </a:r>
            <a:r>
              <a:rPr lang="en-US" dirty="0" smtClean="0"/>
              <a:t>(inFile1)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(data1,aes(x = </a:t>
            </a:r>
            <a:r>
              <a:rPr lang="en-US" dirty="0" smtClean="0"/>
              <a:t>sample, y = log2RPKM</a:t>
            </a:r>
            <a:r>
              <a:rPr lang="en-US" dirty="0" smtClean="0"/>
              <a:t>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geom_boxplot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('boxplot1.png</a:t>
            </a:r>
            <a:r>
              <a:rPr lang="en-US" dirty="0" smtClean="0"/>
              <a:t>')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95" y="4311146"/>
            <a:ext cx="5718997" cy="25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to: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015915"/>
            <a:ext cx="4881813" cy="316104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fill color</a:t>
            </a:r>
          </a:p>
          <a:p>
            <a:pPr lvl="1"/>
            <a:r>
              <a:rPr lang="en-US" dirty="0" smtClean="0"/>
              <a:t>HINT: fill </a:t>
            </a:r>
            <a:r>
              <a:rPr lang="en-US" dirty="0"/>
              <a:t>= 'blue'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 title</a:t>
            </a:r>
          </a:p>
          <a:p>
            <a:pPr lvl="1"/>
            <a:r>
              <a:rPr lang="en-US" dirty="0" smtClean="0"/>
              <a:t>HINT: ?labs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23" y="4118994"/>
            <a:ext cx="5806343" cy="2585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354" y="5853796"/>
            <a:ext cx="288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If time:  Try creating a violin plot using </a:t>
            </a:r>
            <a:r>
              <a:rPr lang="en-US" b="1" dirty="0" err="1" smtClean="0"/>
              <a:t>geom_violin</a:t>
            </a:r>
            <a:r>
              <a:rPr lang="en-US" b="1" dirty="0" smtClean="0"/>
              <a:t>()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98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Data Using Scatter Plots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5"/>
            <a:ext cx="325557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Scatter Plots</a:t>
            </a:r>
            <a:r>
              <a:rPr lang="en-US" dirty="0"/>
              <a:t> are visualizations that display two data values for the same measurement</a:t>
            </a:r>
          </a:p>
          <a:p>
            <a:pPr lvl="1"/>
            <a:r>
              <a:rPr lang="en-US" u="sng" dirty="0"/>
              <a:t>example</a:t>
            </a:r>
            <a:r>
              <a:rPr lang="en-US" dirty="0"/>
              <a:t>: two sample replicates expression values for each gene</a:t>
            </a:r>
          </a:p>
          <a:p>
            <a:r>
              <a:rPr lang="en-US" dirty="0"/>
              <a:t>Data points that are not on the diagonal indicate disagreement</a:t>
            </a:r>
          </a:p>
          <a:p>
            <a:r>
              <a:rPr lang="en-US" dirty="0"/>
              <a:t>We expect strong agreement between sample replicates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668958"/>
              </p:ext>
            </p:extLst>
          </p:nvPr>
        </p:nvGraphicFramePr>
        <p:xfrm>
          <a:off x="3299618" y="1904874"/>
          <a:ext cx="25447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3" imgW="2545085" imgH="3688080" progId="Excel.Sheet.12">
                  <p:embed/>
                </p:oleObj>
              </mc:Choice>
              <mc:Fallback>
                <p:oleObj name="Worksheet" r:id="rId3" imgW="2545085" imgH="3688080" progId="Excel.Sheet.12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9618" y="1904874"/>
                        <a:ext cx="2544763" cy="3687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5901621" y="3274485"/>
            <a:ext cx="382998" cy="3358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60" y="2175643"/>
            <a:ext cx="2802140" cy="28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5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3" y="2081044"/>
            <a:ext cx="3657607" cy="3657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</a:t>
            </a:r>
            <a:r>
              <a:rPr lang="en-US" dirty="0" smtClean="0"/>
              <a:t>Scatter Plot Using </a:t>
            </a:r>
            <a:r>
              <a:rPr lang="en-US" dirty="0"/>
              <a:t>ggplot2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76" y="2478686"/>
            <a:ext cx="5432717" cy="286232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options(</a:t>
            </a:r>
            <a:r>
              <a:rPr lang="en-US" dirty="0" err="1"/>
              <a:t>stringsAsFactors</a:t>
            </a:r>
            <a:r>
              <a:rPr lang="en-US" dirty="0"/>
              <a:t>=F)</a:t>
            </a:r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endParaRPr lang="en-US" dirty="0"/>
          </a:p>
          <a:p>
            <a:r>
              <a:rPr lang="en-US" dirty="0" smtClean="0"/>
              <a:t>inFile2 </a:t>
            </a:r>
            <a:r>
              <a:rPr lang="en-US" dirty="0"/>
              <a:t>= 'pedersenLog2RPKM_matrix20180817.txt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smtClean="0"/>
              <a:t>data2 </a:t>
            </a:r>
            <a:r>
              <a:rPr lang="en-US" dirty="0"/>
              <a:t>= </a:t>
            </a:r>
            <a:r>
              <a:rPr lang="en-US" dirty="0" err="1" smtClean="0"/>
              <a:t>read.delim</a:t>
            </a:r>
            <a:r>
              <a:rPr lang="en-US" dirty="0" smtClean="0"/>
              <a:t>(inFile2)</a:t>
            </a:r>
          </a:p>
          <a:p>
            <a:endParaRPr lang="en-US" dirty="0"/>
          </a:p>
          <a:p>
            <a:r>
              <a:rPr lang="en-US" dirty="0" err="1" smtClean="0"/>
              <a:t>ggplot</a:t>
            </a:r>
            <a:r>
              <a:rPr lang="en-US" dirty="0" smtClean="0"/>
              <a:t>(data2,aes(x = WNT3A_rep1, y = WNT3A_rep2)) </a:t>
            </a:r>
            <a:r>
              <a:rPr lang="en-US" dirty="0"/>
              <a:t>+ </a:t>
            </a:r>
          </a:p>
          <a:p>
            <a:r>
              <a:rPr lang="en-US" dirty="0"/>
              <a:t>  </a:t>
            </a:r>
            <a:r>
              <a:rPr lang="en-US" dirty="0" err="1" smtClean="0"/>
              <a:t>geom_point</a:t>
            </a:r>
            <a:r>
              <a:rPr lang="en-US" dirty="0" smtClean="0"/>
              <a:t>() </a:t>
            </a:r>
            <a:endParaRPr lang="en-US" dirty="0"/>
          </a:p>
          <a:p>
            <a:r>
              <a:rPr lang="en-US" dirty="0" err="1"/>
              <a:t>ggsave</a:t>
            </a:r>
            <a:r>
              <a:rPr lang="en-US" dirty="0"/>
              <a:t>('scatter2.png')</a:t>
            </a:r>
          </a:p>
        </p:txBody>
      </p:sp>
    </p:spTree>
    <p:extLst>
      <p:ext uri="{BB962C8B-B14F-4D97-AF65-F5344CB8AC3E}">
        <p14:creationId xmlns:p14="http://schemas.microsoft.com/office/powerpoint/2010/main" val="400151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38950" cy="237807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Create a boxplot using the code from the previous page and update your visualization to: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50" y="2653159"/>
            <a:ext cx="5366083" cy="37127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Change the </a:t>
            </a:r>
            <a:r>
              <a:rPr lang="en-US" dirty="0" smtClean="0"/>
              <a:t>color and shape of scatter plot points</a:t>
            </a:r>
            <a:endParaRPr lang="en-US" dirty="0"/>
          </a:p>
          <a:p>
            <a:pPr lvl="1"/>
            <a:r>
              <a:rPr lang="en-US" dirty="0" smtClean="0"/>
              <a:t>HINT: color =  </a:t>
            </a:r>
            <a:r>
              <a:rPr lang="en-US" dirty="0"/>
              <a:t>'blue'</a:t>
            </a:r>
          </a:p>
          <a:p>
            <a:pPr lvl="1"/>
            <a:r>
              <a:rPr lang="en-US" dirty="0" smtClean="0"/>
              <a:t>HINT: shape =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a </a:t>
            </a:r>
            <a:r>
              <a:rPr lang="en-US" dirty="0" smtClean="0"/>
              <a:t>black linear regression line using a </a:t>
            </a:r>
            <a:r>
              <a:rPr lang="en-US" dirty="0" err="1" smtClean="0"/>
              <a:t>geom_smooth</a:t>
            </a:r>
            <a:r>
              <a:rPr lang="en-US" dirty="0" smtClean="0"/>
              <a:t> layer</a:t>
            </a:r>
            <a:endParaRPr lang="en-US" dirty="0"/>
          </a:p>
          <a:p>
            <a:pPr lvl="1"/>
            <a:r>
              <a:rPr lang="en-US" dirty="0"/>
              <a:t>HINT: </a:t>
            </a:r>
            <a:r>
              <a:rPr lang="en-US" dirty="0" err="1" smtClean="0"/>
              <a:t>geom_smooth</a:t>
            </a:r>
            <a:r>
              <a:rPr lang="en-US" dirty="0" smtClean="0"/>
              <a:t>(method = lm)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33" y="2587339"/>
            <a:ext cx="3657607" cy="3657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5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40254"/>
          <a:stretch/>
        </p:blipFill>
        <p:spPr>
          <a:xfrm>
            <a:off x="26910" y="6909"/>
            <a:ext cx="9108852" cy="6817616"/>
          </a:xfrm>
          <a:prstGeom prst="rect">
            <a:avLst/>
          </a:prstGeom>
          <a:solidFill>
            <a:schemeClr val="bg1">
              <a:alpha val="8500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7986" y="365126"/>
            <a:ext cx="7886700" cy="1325563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ggplot2</a:t>
            </a:r>
            <a:endParaRPr lang="en-US" sz="60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0" y="1690690"/>
            <a:ext cx="8847438" cy="295928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We covered ~3 types of ggplot2 visualizations today</a:t>
            </a:r>
          </a:p>
          <a:p>
            <a:r>
              <a:rPr lang="en-US" sz="3200" dirty="0" smtClean="0"/>
              <a:t>There are </a:t>
            </a:r>
            <a:r>
              <a:rPr lang="en-US" sz="3200" dirty="0"/>
              <a:t>many </a:t>
            </a:r>
            <a:r>
              <a:rPr lang="en-US" sz="3200" dirty="0" smtClean="0"/>
              <a:t>more!</a:t>
            </a:r>
          </a:p>
          <a:p>
            <a:r>
              <a:rPr lang="en-US" sz="3200" dirty="0" smtClean="0"/>
              <a:t>Check out </a:t>
            </a: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://www.r-graph-gallery.com/portfolio/ggplot2-package</a:t>
            </a:r>
            <a:r>
              <a:rPr lang="en-US" sz="3200" dirty="0" smtClean="0">
                <a:hlinkClick r:id="rId3"/>
              </a:rPr>
              <a:t>/</a:t>
            </a:r>
            <a:r>
              <a:rPr lang="en-US" sz="3200" dirty="0" smtClean="0"/>
              <a:t> for further inspiration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50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Gentleman, Robert.  R Programming for Bioinformatics.  CRC Press, 2009.</a:t>
            </a:r>
          </a:p>
          <a:p>
            <a:r>
              <a:rPr lang="en-US" dirty="0" smtClean="0"/>
              <a:t>Slides Partially Sourced </a:t>
            </a:r>
            <a:r>
              <a:rPr lang="en-US" dirty="0"/>
              <a:t>from </a:t>
            </a:r>
            <a:r>
              <a:rPr lang="en-US" dirty="0" smtClean="0"/>
              <a:t>Jacob </a:t>
            </a:r>
            <a:r>
              <a:rPr lang="en-US" dirty="0"/>
              <a:t>K</a:t>
            </a:r>
            <a:r>
              <a:rPr lang="en-US" dirty="0" smtClean="0"/>
              <a:t>itzman and Barry Grant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8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 plot pch 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1" y="2025868"/>
            <a:ext cx="4276396" cy="42763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683" y="1564203"/>
            <a:ext cx="251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R Graphics </a:t>
            </a:r>
            <a:r>
              <a:rPr lang="en-US" sz="2400" b="1" u="sng" dirty="0"/>
              <a:t>S</a:t>
            </a:r>
            <a:r>
              <a:rPr lang="en-US" sz="2400" b="1" u="sng" dirty="0" smtClean="0"/>
              <a:t>hapes</a:t>
            </a:r>
            <a:endParaRPr lang="en-US" sz="2400" b="1" u="sng" dirty="0"/>
          </a:p>
        </p:txBody>
      </p:sp>
      <p:sp>
        <p:nvSpPr>
          <p:cNvPr id="5" name="Rectangle 4"/>
          <p:cNvSpPr/>
          <p:nvPr/>
        </p:nvSpPr>
        <p:spPr>
          <a:xfrm>
            <a:off x="234547" y="6302263"/>
            <a:ext cx="3667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http://www.sthda.com/english/wiki/r-plot-pch-symbols-the-different-point-shapes-available-in-r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82177" y="1333370"/>
            <a:ext cx="5764649" cy="4184692"/>
            <a:chOff x="3901967" y="1333370"/>
            <a:chExt cx="5764649" cy="41846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967" y="1795035"/>
              <a:ext cx="5066668" cy="34921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166312" y="5241063"/>
              <a:ext cx="550030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http://bc.bojanorama.pl/wp-content/uploads/2013/04/rcolorsheet.pdf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304" y="1333370"/>
              <a:ext cx="24007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R Graphics Colors</a:t>
              </a:r>
              <a:endParaRPr lang="en-US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7357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</a:t>
            </a:r>
          </a:p>
          <a:p>
            <a:pPr lvl="1"/>
            <a:r>
              <a:rPr lang="en-US" dirty="0" smtClean="0"/>
              <a:t>You understand the fundamentals of R</a:t>
            </a:r>
          </a:p>
          <a:p>
            <a:pPr lvl="1"/>
            <a:r>
              <a:rPr lang="en-US" dirty="0" smtClean="0"/>
              <a:t>You’ve read your data into an R data frame</a:t>
            </a:r>
          </a:p>
          <a:p>
            <a:r>
              <a:rPr lang="en-US" dirty="0" smtClean="0"/>
              <a:t>During this session we will talk about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Basic data summarization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Visualize data with plots</a:t>
            </a:r>
            <a:endParaRPr lang="en-US" dirty="0"/>
          </a:p>
        </p:txBody>
      </p:sp>
      <p:pic>
        <p:nvPicPr>
          <p:cNvPr id="8" name="Picture 2" descr="Image result for now w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22" y="2098774"/>
            <a:ext cx="4458856" cy="26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Summarizing Data in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Creating plots in R Using ggplot2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Set: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118579"/>
            <a:ext cx="7886700" cy="20583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Ewing’s sarcoma: rare bone and soft tissue cancer occurring in children and teenagers</a:t>
            </a:r>
          </a:p>
          <a:p>
            <a:pPr lvl="1"/>
            <a:r>
              <a:rPr lang="en-US" dirty="0" smtClean="0"/>
              <a:t>70-80% survival</a:t>
            </a:r>
          </a:p>
          <a:p>
            <a:r>
              <a:rPr lang="en-US" i="1" dirty="0"/>
              <a:t>I</a:t>
            </a:r>
            <a:r>
              <a:rPr lang="en-US" i="1" dirty="0" smtClean="0"/>
              <a:t>n vitro </a:t>
            </a:r>
            <a:r>
              <a:rPr lang="en-US" dirty="0" smtClean="0"/>
              <a:t>CHLA25-7TGP ES cells stimulated to over-express WNT3A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profiling used to quantify gene expression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8650" y="1394521"/>
            <a:ext cx="7823174" cy="2606275"/>
            <a:chOff x="628650" y="1394521"/>
            <a:chExt cx="7823174" cy="26062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502404"/>
              <a:ext cx="7759648" cy="24983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67321" y="1394521"/>
              <a:ext cx="2584503" cy="695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28650" y="6110080"/>
            <a:ext cx="843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Download pedersenLog2RPKM20180817.txt and pedersenLog2_matrixRPKM20180817.txt from the Day3 course website.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Exercise: Write a Script to Read Pedersen Gene Expression Data into a Data Frame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both Pedersen data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setwd</a:t>
            </a:r>
            <a:r>
              <a:rPr lang="en-US" dirty="0" smtClean="0"/>
              <a:t>() to move to the data file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options(</a:t>
            </a:r>
            <a:r>
              <a:rPr lang="en-US" dirty="0" err="1" smtClean="0"/>
              <a:t>stringsAsFactors</a:t>
            </a:r>
            <a:r>
              <a:rPr lang="en-US" dirty="0" smtClean="0"/>
              <a:t>=F)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err="1" smtClean="0"/>
              <a:t>read.delim</a:t>
            </a:r>
            <a:r>
              <a:rPr lang="en-US" dirty="0" smtClean="0"/>
              <a:t>() function to </a:t>
            </a:r>
            <a:r>
              <a:rPr lang="en-US" dirty="0"/>
              <a:t>read in “</a:t>
            </a:r>
            <a:r>
              <a:rPr lang="en-US" dirty="0" smtClean="0"/>
              <a:t>pedersenLog2RPKM20180817.txt” file into a data frame called “data1”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head() and dim() function to find out about the structure of this data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many rows?  What are the columns?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98796" y="28418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Quickly Calculate Simple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6108"/>
          </a:xfrm>
        </p:spPr>
        <p:txBody>
          <a:bodyPr>
            <a:normAutofit/>
          </a:bodyPr>
          <a:lstStyle/>
          <a:p>
            <a:r>
              <a:rPr lang="en-US" dirty="0" smtClean="0"/>
              <a:t>R has many built in statistical functions that use fast vector and matrix operations</a:t>
            </a:r>
          </a:p>
          <a:p>
            <a:r>
              <a:rPr lang="en-US" dirty="0" smtClean="0"/>
              <a:t>No need to write a for loop, sum, and then divide by n</a:t>
            </a:r>
          </a:p>
          <a:p>
            <a:r>
              <a:rPr lang="en-US" dirty="0" smtClean="0"/>
              <a:t>Just provide a vector of data to the mean() function:</a:t>
            </a:r>
          </a:p>
          <a:p>
            <a:pPr marL="457200" lvl="1" indent="0">
              <a:buNone/>
            </a:pPr>
            <a:r>
              <a:rPr lang="en-US" dirty="0" smtClean="0"/>
              <a:t>&gt; mean(data1$log2RPKM)</a:t>
            </a:r>
          </a:p>
          <a:p>
            <a:r>
              <a:rPr lang="en-US" dirty="0" smtClean="0"/>
              <a:t>With one line of code you have take the mean of 97,000 values!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Exercise: Use mean(), median(), max(), min(), summary() functions on the Pedersen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654882">
            <a:off x="6545649" y="270754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table()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exploring new datasets it is often useful to count the number of values</a:t>
            </a:r>
          </a:p>
          <a:p>
            <a:r>
              <a:rPr lang="en-US" dirty="0" smtClean="0"/>
              <a:t>table() can be used to build a contingency table of the counts of each value</a:t>
            </a:r>
          </a:p>
          <a:p>
            <a:pPr lvl="1"/>
            <a:r>
              <a:rPr lang="en-US" dirty="0" smtClean="0"/>
              <a:t>For one column: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multiple columns: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92" y="4001294"/>
            <a:ext cx="1657350" cy="77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04" y="5529129"/>
            <a:ext cx="2676525" cy="96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59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Using the aggregate() Function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686"/>
            <a:ext cx="7886700" cy="4351338"/>
          </a:xfrm>
        </p:spPr>
        <p:txBody>
          <a:bodyPr/>
          <a:lstStyle/>
          <a:p>
            <a:r>
              <a:rPr lang="en-US" dirty="0" smtClean="0"/>
              <a:t>Often times we want to perform a function on subsets of our data</a:t>
            </a:r>
          </a:p>
          <a:p>
            <a:pPr lvl="1"/>
            <a:r>
              <a:rPr lang="en-US" dirty="0" smtClean="0"/>
              <a:t>example question: What is the mean expression for each sample?</a:t>
            </a:r>
          </a:p>
          <a:p>
            <a:r>
              <a:rPr lang="en-US" dirty="0" smtClean="0"/>
              <a:t>aggregate() splits data into subsets, computes summary statistics for each and returns the result</a:t>
            </a:r>
          </a:p>
          <a:p>
            <a:r>
              <a:rPr lang="en-US" dirty="0" smtClean="0"/>
              <a:t>aggregate() takes several arguments: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654882">
            <a:off x="6305661" y="323193"/>
            <a:ext cx="4089600" cy="655200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it Yourself!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12187" y="5257562"/>
            <a:ext cx="2831813" cy="16004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formula format:  y ~ x1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y is a numeric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x1 is a grouping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/>
              <a:t>possible to specify multiple groups as x1 + x2 + …</a:t>
            </a:r>
          </a:p>
          <a:p>
            <a:endParaRPr lang="en-US" b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896281" y="4149765"/>
            <a:ext cx="4787256" cy="1908016"/>
            <a:chOff x="552240" y="4276364"/>
            <a:chExt cx="4787256" cy="19080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40" y="4679430"/>
              <a:ext cx="4743450" cy="15049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470523" y="4868551"/>
              <a:ext cx="1868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92D050"/>
                  </a:solidFill>
                </a:rPr>
                <a:t>summary statistic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21877" y="4276498"/>
              <a:ext cx="1170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</a:rPr>
                <a:t>input data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21514" y="4276364"/>
              <a:ext cx="941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C000"/>
                  </a:solidFill>
                </a:rPr>
                <a:t>formula</a:t>
              </a:r>
              <a:endParaRPr lang="en-US" b="1" dirty="0">
                <a:solidFill>
                  <a:srgbClr val="FFC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803400" y="4603677"/>
              <a:ext cx="1625600" cy="8285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548196" y="4611962"/>
              <a:ext cx="532737" cy="1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26470" y="4909797"/>
              <a:ext cx="912797" cy="2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32783" y="6022385"/>
            <a:ext cx="6070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Exercise: Use aggregate() to calculate the maximum log2RPKM value per sample.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16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</TotalTime>
  <Words>1257</Words>
  <Application>Microsoft Office PowerPoint</Application>
  <PresentationFormat>On-screen Show (4:3)</PresentationFormat>
  <Paragraphs>205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Worksheet</vt:lpstr>
      <vt:lpstr>PowerPoint Presentation</vt:lpstr>
      <vt:lpstr>DCMB BioComputing BootCamp Day 3, Lecture 3: Data Exploration and Visualization in R</vt:lpstr>
      <vt:lpstr>Now What?</vt:lpstr>
      <vt:lpstr>Overview</vt:lpstr>
      <vt:lpstr>Example Data Set: </vt:lpstr>
      <vt:lpstr>Exercise: Write a Script to Read Pedersen Gene Expression Data into a Data Frame</vt:lpstr>
      <vt:lpstr>Quickly Calculate Simple Statistics</vt:lpstr>
      <vt:lpstr>Using the table() Function</vt:lpstr>
      <vt:lpstr>Using the aggregate() Function</vt:lpstr>
      <vt:lpstr>Data Visualization Allows Researchers to Visually Present Data</vt:lpstr>
      <vt:lpstr>Data Visualization Allows Researchers to Visually Present Data</vt:lpstr>
      <vt:lpstr>R Base Graphics Versus ggplot2</vt:lpstr>
      <vt:lpstr>PowerPoint Presentation</vt:lpstr>
      <vt:lpstr>Creating a Visualization with ggplot2 </vt:lpstr>
      <vt:lpstr>Visualizing Data Using Histograms </vt:lpstr>
      <vt:lpstr>How to Create a Basic Histogram Using ggplot2</vt:lpstr>
      <vt:lpstr>Exercise: Create a histogram using the code from the previous page and update your visualization to:</vt:lpstr>
      <vt:lpstr>Exercise: Update your histogram visualization to facet on sample</vt:lpstr>
      <vt:lpstr>Visualizing Data Using Boxplots</vt:lpstr>
      <vt:lpstr>How to Create a Boxplot Using ggplot2</vt:lpstr>
      <vt:lpstr>Exercise: Create a boxplot using the code from the previous page and update your visualization to:</vt:lpstr>
      <vt:lpstr>Visualizing Data Using Scatter Plots </vt:lpstr>
      <vt:lpstr>How to Create a Scatter Plot Using ggplot2</vt:lpstr>
      <vt:lpstr>Exercise: Create a boxplot using the code from the previous page and update your visualization to:</vt:lpstr>
      <vt:lpstr>PowerPoint Presentation</vt:lpstr>
      <vt:lpstr>References</vt:lpstr>
      <vt:lpstr>PowerPoint Presentation</vt:lpstr>
    </vt:vector>
  </TitlesOfParts>
  <Company>University of Michigan Health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 III, Armand</dc:creator>
  <cp:lastModifiedBy>Bankhead III, Armand</cp:lastModifiedBy>
  <cp:revision>52</cp:revision>
  <dcterms:created xsi:type="dcterms:W3CDTF">2018-08-15T21:37:58Z</dcterms:created>
  <dcterms:modified xsi:type="dcterms:W3CDTF">2018-08-22T11:22:52Z</dcterms:modified>
</cp:coreProperties>
</file>